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93" r:id="rId4"/>
    <p:sldId id="260" r:id="rId5"/>
    <p:sldId id="259" r:id="rId6"/>
    <p:sldId id="261" r:id="rId7"/>
    <p:sldId id="262" r:id="rId8"/>
    <p:sldId id="263" r:id="rId9"/>
    <p:sldId id="291" r:id="rId10"/>
    <p:sldId id="290" r:id="rId11"/>
    <p:sldId id="264" r:id="rId12"/>
    <p:sldId id="265" r:id="rId13"/>
    <p:sldId id="268" r:id="rId14"/>
    <p:sldId id="270" r:id="rId15"/>
    <p:sldId id="269" r:id="rId16"/>
    <p:sldId id="271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9" r:id="rId26"/>
    <p:sldId id="283" r:id="rId27"/>
    <p:sldId id="279" r:id="rId28"/>
    <p:sldId id="288" r:id="rId29"/>
    <p:sldId id="281" r:id="rId30"/>
    <p:sldId id="282" r:id="rId31"/>
    <p:sldId id="285" r:id="rId32"/>
    <p:sldId id="284" r:id="rId33"/>
    <p:sldId id="287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8"/>
    <p:restoredTop sz="94762"/>
  </p:normalViewPr>
  <p:slideViewPr>
    <p:cSldViewPr snapToGrid="0" snapToObjects="1">
      <p:cViewPr>
        <p:scale>
          <a:sx n="110" d="100"/>
          <a:sy n="110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jFg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ccvl.org.au/support/solutions/articles/6000083217-random-forest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representation/cleaning-data" TargetMode="External"/><Relationship Id="rId2" Type="http://schemas.openxmlformats.org/officeDocument/2006/relationships/hyperlink" Target="https://developers.google.com/machine-learning/data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crash-course/feature-crosses/crossing-one-hot-vectors" TargetMode="External"/><Relationship Id="rId4" Type="http://schemas.openxmlformats.org/officeDocument/2006/relationships/hyperlink" Target="https://developers.google.com/machine-learning/crash-course/feature-crosses/encoding-nonlinearit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ensemble-methods-bagging-boosting-and-stacking-c9214a10a20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and Feature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Tuesday,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Friedman,</a:t>
            </a:r>
          </a:p>
          <a:p>
            <a:pPr algn="ctr"/>
            <a:r>
              <a:rPr lang="en-US" dirty="0"/>
              <a:t>Theory and Applications of Boosting by </a:t>
            </a:r>
            <a:r>
              <a:rPr lang="en-US" dirty="0" err="1"/>
              <a:t>Schapire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04" y="105038"/>
            <a:ext cx="1660592" cy="248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B1DA1-87EA-D449-AF77-8EEB20A91B8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7BCBB-C3F7-2C45-A245-1EA49850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3" y="5745613"/>
            <a:ext cx="239063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2B35-8BE6-9643-B062-5135CA61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use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F286-C787-DC40-B0D7-CA805B59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High-variance classifiers, e.g., decision trees.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Bagging reduces variance by providing an alternative approach to </a:t>
            </a:r>
            <a:r>
              <a:rPr lang="en-US" b="1" dirty="0"/>
              <a:t>regularization</a:t>
            </a:r>
            <a:r>
              <a:rPr lang="en-US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Even if each of the learned classifiers are individually overfit, they are likely to </a:t>
            </a:r>
            <a:r>
              <a:rPr lang="en-US" b="1" dirty="0"/>
              <a:t>overfit to different things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Through voting, we can overcome a significant portion of this overfitting.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practice, bagging tends to </a:t>
            </a:r>
            <a:r>
              <a:rPr lang="en-US" b="1" dirty="0"/>
              <a:t>reduce variance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increase bias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D53B9-73A3-7B4E-82FA-870EF0B6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3470-776A-684A-A415-8AFEB08C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6525"/>
            <a:ext cx="2900023" cy="21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Bagging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Reduces model variance</a:t>
            </a:r>
          </a:p>
          <a:p>
            <a:pPr lvl="1"/>
            <a:r>
              <a:rPr lang="en-US" dirty="0"/>
              <a:t>Trivial to implement and use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Destroys</a:t>
            </a:r>
            <a:r>
              <a:rPr lang="en-US" dirty="0"/>
              <a:t> </a:t>
            </a:r>
            <a:r>
              <a:rPr lang="en-US" b="1" dirty="0"/>
              <a:t>any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in the base model</a:t>
            </a:r>
          </a:p>
          <a:p>
            <a:pPr lvl="1"/>
            <a:r>
              <a:rPr lang="en-US" dirty="0"/>
              <a:t>May not capture simple patterns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35649-D9E0-F14C-A157-1A3FDC92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90" y="136525"/>
            <a:ext cx="3550436" cy="262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03D96-AFF4-504B-BB28-D2E7EB78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72" y="2788834"/>
            <a:ext cx="3260272" cy="37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2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40E2B-864E-DE45-A316-16318753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1"/>
          <a:stretch/>
        </p:blipFill>
        <p:spPr>
          <a:xfrm>
            <a:off x="838200" y="987039"/>
            <a:ext cx="10515600" cy="541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2E273-84ED-354A-A0F8-88ADD707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0CF4-C16A-7C4B-949D-E64740CA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0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to Bagging Decision Trees </a:t>
            </a:r>
            <a:r>
              <a:rPr lang="en-US" b="1" dirty="0">
                <a:solidFill>
                  <a:srgbClr val="00B050"/>
                </a:solidFill>
              </a:rPr>
              <a:t>except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E7769-B4EA-8043-B942-3266F6A8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E0690-7BB2-594F-8444-1B61C3605E7D}"/>
              </a:ext>
            </a:extLst>
          </p:cNvPr>
          <p:cNvSpPr/>
          <p:nvPr/>
        </p:nvSpPr>
        <p:spPr>
          <a:xfrm>
            <a:off x="7555607" y="1372801"/>
            <a:ext cx="3360922" cy="55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3FE51-FA42-4D4B-803B-940E437B3153}"/>
              </a:ext>
            </a:extLst>
          </p:cNvPr>
          <p:cNvSpPr/>
          <p:nvPr/>
        </p:nvSpPr>
        <p:spPr>
          <a:xfrm>
            <a:off x="3048000" y="640041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https://support.bccvl.org.au/support/solutions/articles/6000083217-random-forest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1318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14DE-5555-2F40-BF26-63C86A65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of the most </a:t>
                </a:r>
                <a:r>
                  <a:rPr lang="en-US" b="1" dirty="0"/>
                  <a:t>popular</a:t>
                </a:r>
                <a:r>
                  <a:rPr lang="en-US" dirty="0"/>
                  <a:t> models!</a:t>
                </a:r>
              </a:p>
              <a:p>
                <a:endParaRPr lang="en-US" dirty="0"/>
              </a:p>
              <a:p>
                <a:r>
                  <a:rPr lang="en-US" dirty="0"/>
                  <a:t>Usually </a:t>
                </a:r>
                <a:r>
                  <a:rPr lang="en-US" b="1" dirty="0"/>
                  <a:t>more effective </a:t>
                </a:r>
                <a:r>
                  <a:rPr lang="en-US" dirty="0"/>
                  <a:t>than Bagging Decision Trees</a:t>
                </a:r>
              </a:p>
              <a:p>
                <a:endParaRPr lang="en-US" dirty="0"/>
              </a:p>
              <a:p>
                <a:r>
                  <a:rPr lang="en-US" dirty="0"/>
                  <a:t>Typically, use </a:t>
                </a:r>
                <a:r>
                  <a:rPr lang="en-US" b="1" dirty="0"/>
                  <a:t>100s of trees </a:t>
                </a:r>
                <a:r>
                  <a:rPr lang="en-US" dirty="0"/>
                  <a:t>(hyper-parameter to be tuned!)</a:t>
                </a:r>
              </a:p>
              <a:p>
                <a:endParaRPr lang="en-US" dirty="0"/>
              </a:p>
              <a:p>
                <a:r>
                  <a:rPr lang="en-US" dirty="0"/>
                  <a:t>For data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features, num. random features used for splitting: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ra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  <a:blipFill>
                <a:blip r:embed="rId2"/>
                <a:stretch>
                  <a:fillRect l="-939" t="-2452" b="-13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03522-DF39-E846-AC41-E275EB21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3F9B-E304-0C43-8397-2E2995DE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378700" y="0"/>
            <a:ext cx="4572000" cy="23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27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800052" y="48079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Ignore this for now</a:t>
            </a:r>
          </a:p>
        </p:txBody>
      </p:sp>
    </p:spTree>
    <p:extLst>
      <p:ext uri="{BB962C8B-B14F-4D97-AF65-F5344CB8AC3E}">
        <p14:creationId xmlns:p14="http://schemas.microsoft.com/office/powerpoint/2010/main" val="4272524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CA0618-F24A-4F4F-86BD-90DCD82A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74" y="0"/>
            <a:ext cx="270685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EACCC-5A6D-B94F-B7C2-AFBBD2EC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1" y="-45987"/>
            <a:ext cx="10515600" cy="1325563"/>
          </a:xfrm>
        </p:spPr>
        <p:txBody>
          <a:bodyPr/>
          <a:lstStyle/>
          <a:p>
            <a:r>
              <a:rPr lang="en-US" dirty="0"/>
              <a:t>Random Forest: 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0B44CB-9187-AC49-B208-CF9637CCD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1915" y="1685935"/>
            <a:ext cx="7797607" cy="3698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8639-9D2A-4146-BD87-FABE4169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2B5A9-3E19-E548-A3CC-93B561FFDF01}"/>
              </a:ext>
            </a:extLst>
          </p:cNvPr>
          <p:cNvSpPr/>
          <p:nvPr/>
        </p:nvSpPr>
        <p:spPr>
          <a:xfrm>
            <a:off x="2382129" y="948294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Spam Email classification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5EC7E-551C-A145-B6A8-5ACE517371BA}"/>
              </a:ext>
            </a:extLst>
          </p:cNvPr>
          <p:cNvSpPr/>
          <p:nvPr/>
        </p:nvSpPr>
        <p:spPr>
          <a:xfrm>
            <a:off x="210511" y="2967335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649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RF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Feed it </a:t>
            </a:r>
            <a:r>
              <a:rPr lang="en-US" b="1" dirty="0"/>
              <a:t>data as is </a:t>
            </a:r>
            <a:r>
              <a:rPr lang="en-US" dirty="0"/>
              <a:t>without preprocessing</a:t>
            </a:r>
          </a:p>
          <a:p>
            <a:pPr lvl="1"/>
            <a:r>
              <a:rPr lang="en-US" b="1" dirty="0"/>
              <a:t>Fast training </a:t>
            </a:r>
            <a:r>
              <a:rPr lang="en-US" dirty="0"/>
              <a:t>because of feature sampling!</a:t>
            </a:r>
          </a:p>
          <a:p>
            <a:pPr lvl="1"/>
            <a:r>
              <a:rPr lang="en-US" dirty="0"/>
              <a:t>Easy </a:t>
            </a:r>
            <a:r>
              <a:rPr lang="en-US" b="1" dirty="0"/>
              <a:t>parallel </a:t>
            </a:r>
            <a:r>
              <a:rPr lang="en-US" dirty="0"/>
              <a:t>training and prediction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Not suitable for sparse data (why?)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8CB99-FBFE-7645-B324-1D8E406E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26" y="0"/>
            <a:ext cx="27068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D43E6-D6F0-DA4F-B7EB-9B5F61747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128476" y="0"/>
            <a:ext cx="5063524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649" y="1690688"/>
            <a:ext cx="859470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68F5BF-9E40-4940-AC7C-C424DB33EE9D}"/>
              </a:ext>
            </a:extLst>
          </p:cNvPr>
          <p:cNvSpPr/>
          <p:nvPr/>
        </p:nvSpPr>
        <p:spPr>
          <a:xfrm>
            <a:off x="3266668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1043995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2400"/>
            <a:ext cx="10515600" cy="1325563"/>
          </a:xfrm>
        </p:spPr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823" y="3429000"/>
            <a:ext cx="5948351" cy="30115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EC2E4-5C70-3B4C-AD51-CBB0BD5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1015900"/>
            <a:ext cx="10185400" cy="2311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B8C02D-856F-3E46-A216-B3D4A864BE16}"/>
              </a:ext>
            </a:extLst>
          </p:cNvPr>
          <p:cNvSpPr/>
          <p:nvPr/>
        </p:nvSpPr>
        <p:spPr>
          <a:xfrm>
            <a:off x="3266666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2681568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CA9FA-5CE9-474E-9C9A-5CCDC747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8000" cy="3390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</p:spTree>
    <p:extLst>
      <p:ext uri="{BB962C8B-B14F-4D97-AF65-F5344CB8AC3E}">
        <p14:creationId xmlns:p14="http://schemas.microsoft.com/office/powerpoint/2010/main" val="18629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single model may have </a:t>
            </a:r>
            <a:r>
              <a:rPr lang="en-US" b="1" dirty="0"/>
              <a:t>high variance </a:t>
            </a:r>
            <a:r>
              <a:rPr lang="en-US" dirty="0"/>
              <a:t>in its predictions</a:t>
            </a:r>
          </a:p>
          <a:p>
            <a:r>
              <a:rPr lang="en-US" dirty="0"/>
              <a:t>Decision tree: predictions can be brittle, small perturbation in data can lead to misclassification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Creating more stable models:</a:t>
            </a:r>
          </a:p>
          <a:p>
            <a:r>
              <a:rPr lang="en-US" dirty="0"/>
              <a:t>Come up with a completely new model</a:t>
            </a:r>
          </a:p>
          <a:p>
            <a:r>
              <a:rPr lang="en-US" b="1" dirty="0"/>
              <a:t>Combine (unstable) models intelligently!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CF6-2548-0249-B5D4-95616FCE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649" y="84956"/>
            <a:ext cx="2888931" cy="19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8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1ED4D-285E-0943-83CF-C59B96BD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04000" cy="364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8E293-AFA5-FE40-8372-7735E6FA70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3345742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27638-C727-574F-975B-89121FED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56800" cy="360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772F2-803C-0445-A601-3F7DBFF925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1962850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6CCAE-F797-0547-811B-7062FBF6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588"/>
            <a:ext cx="9982200" cy="349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13CD1-FAF8-0E4B-838C-39B0766AA45E}"/>
              </a:ext>
            </a:extLst>
          </p:cNvPr>
          <p:cNvSpPr txBox="1"/>
          <p:nvPr/>
        </p:nvSpPr>
        <p:spPr>
          <a:xfrm>
            <a:off x="838200" y="1321356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weight,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2557747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9C25-4B54-3842-8F75-7296EE06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FBE66-FD0F-1A4D-9CEE-081D2B3D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760" y="1423500"/>
            <a:ext cx="8632479" cy="5069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F85A-E494-BF43-884B-2D89258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6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D219-BD0C-E04A-8904-2E5A16F2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E5B3-6E7F-6B49-A232-1A917184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3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general method of </a:t>
            </a:r>
            <a:r>
              <a:rPr lang="en-US" b="1" dirty="0"/>
              <a:t>converting rough rules </a:t>
            </a:r>
            <a:r>
              <a:rPr lang="en-US" dirty="0"/>
              <a:t>of thumb </a:t>
            </a:r>
            <a:r>
              <a:rPr lang="en-US" b="1" dirty="0"/>
              <a:t>into highly accurate prediction </a:t>
            </a:r>
            <a:r>
              <a:rPr lang="en-US" dirty="0"/>
              <a:t>rule.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Technically:</a:t>
            </a:r>
          </a:p>
          <a:p>
            <a:r>
              <a:rPr lang="en-US" dirty="0"/>
              <a:t>assume given “weak” learning algorithm that can consistently find classifiers (“rules of thumb”) at least </a:t>
            </a:r>
            <a:r>
              <a:rPr lang="en-US" b="1" dirty="0"/>
              <a:t>slightly better than random</a:t>
            </a:r>
            <a:r>
              <a:rPr lang="en-US" dirty="0"/>
              <a:t>, say, accuracy ≥ 55%</a:t>
            </a:r>
          </a:p>
          <a:p>
            <a:r>
              <a:rPr lang="en-US" dirty="0"/>
              <a:t>given sufficient data, a boosting algorithm can provably </a:t>
            </a:r>
            <a:r>
              <a:rPr lang="en-US" b="1" dirty="0"/>
              <a:t>construct single classifier with very high accuracy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81828-8FBD-DA47-9B11-FAF66420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7E0AC8-CF28-F74F-8139-B6C5AB72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70" y="0"/>
            <a:ext cx="3379130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7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2159A7-5FDB-734E-8522-9D41D467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544" y="205986"/>
            <a:ext cx="9078911" cy="6446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46CD7-2607-CD45-833E-9791F569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9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903188" y="4045958"/>
            <a:ext cx="274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Boosting </a:t>
            </a:r>
            <a:r>
              <a:rPr lang="en-US" sz="2400" dirty="0"/>
              <a:t>outperforms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4284109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96C1-8A28-1F44-BE8B-4DE1EA62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Finding Outliers with Boosting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82D62-1A5E-734A-8F43-DBF18543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12"/>
          <a:stretch/>
        </p:blipFill>
        <p:spPr>
          <a:xfrm>
            <a:off x="1408064" y="1065568"/>
            <a:ext cx="9375872" cy="555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6140-FBBB-AF45-ABC1-1CA900F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6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1588-8F78-8644-8350-A3DD9C9F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does not overfit in practice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5DABE-0610-6640-B47C-7BF671DBD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33" y="2182998"/>
            <a:ext cx="5234207" cy="24920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C360-E0F5-AF4B-AA0E-C32E2E54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C8331-29F1-8947-B1D2-B15B9087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62" y="2106332"/>
            <a:ext cx="5362439" cy="2645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4F857-49DA-1A48-A077-FE3C8C30C7BD}"/>
              </a:ext>
            </a:extLst>
          </p:cNvPr>
          <p:cNvSpPr txBox="1"/>
          <p:nvPr/>
        </p:nvSpPr>
        <p:spPr>
          <a:xfrm>
            <a:off x="2388961" y="15753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AA946-BE1E-9B46-8200-EB7246C8EB11}"/>
              </a:ext>
            </a:extLst>
          </p:cNvPr>
          <p:cNvSpPr txBox="1"/>
          <p:nvPr/>
        </p:nvSpPr>
        <p:spPr>
          <a:xfrm>
            <a:off x="8140861" y="1575345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894202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B001-CD14-7A43-B8A8-9894999DB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500" y="279400"/>
            <a:ext cx="9819014" cy="1317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BB15-B950-6144-AFE1-ADBF332F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507B7-2FBE-D848-84E7-B5524160FFF2}"/>
              </a:ext>
            </a:extLst>
          </p:cNvPr>
          <p:cNvSpPr/>
          <p:nvPr/>
        </p:nvSpPr>
        <p:spPr>
          <a:xfrm>
            <a:off x="6896028" y="522287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6A5F45-E1A7-0F4F-ACA4-090FD3753D75}"/>
              </a:ext>
            </a:extLst>
          </p:cNvPr>
          <p:cNvSpPr txBox="1">
            <a:spLocks/>
          </p:cNvSpPr>
          <p:nvPr/>
        </p:nvSpPr>
        <p:spPr>
          <a:xfrm>
            <a:off x="571500" y="1984375"/>
            <a:ext cx="709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Very efficient, extensive </a:t>
            </a:r>
            <a:r>
              <a:rPr lang="en-US" b="1" dirty="0"/>
              <a:t>tree boosting </a:t>
            </a:r>
            <a:r>
              <a:rPr lang="en-US" dirty="0"/>
              <a:t>code by </a:t>
            </a:r>
            <a:r>
              <a:rPr lang="en-US" dirty="0" err="1"/>
              <a:t>Tianqi</a:t>
            </a:r>
            <a:r>
              <a:rPr lang="en-US" dirty="0"/>
              <a:t> Chen (UW)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standard tool in data science competitions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Easy to parallelize and run on billion-scale problems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BE79B-F2E5-384A-8455-8D7DCF6D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284" y="1932926"/>
            <a:ext cx="3006123" cy="464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B6479-CB86-9A48-A24E-D318507C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95"/>
          <a:stretch/>
        </p:blipFill>
        <p:spPr>
          <a:xfrm>
            <a:off x="4872363" y="807648"/>
            <a:ext cx="7296835" cy="4974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6202-E79D-6F4B-BA96-9AAB92D1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81519-4FDA-4444-A5A2-0D2E4EA8F962}"/>
              </a:ext>
            </a:extLst>
          </p:cNvPr>
          <p:cNvSpPr txBox="1"/>
          <p:nvPr/>
        </p:nvSpPr>
        <p:spPr>
          <a:xfrm>
            <a:off x="22802" y="170974"/>
            <a:ext cx="48723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 members </a:t>
            </a:r>
            <a:r>
              <a:rPr lang="en-US" dirty="0"/>
              <a:t>vote in </a:t>
            </a:r>
            <a:r>
              <a:rPr lang="en-US" b="1" dirty="0"/>
              <a:t>10 categories</a:t>
            </a:r>
            <a:r>
              <a:rPr lang="en-US" dirty="0"/>
              <a:t>, each with </a:t>
            </a:r>
            <a:r>
              <a:rPr lang="en-US" b="1" dirty="0"/>
              <a:t>4 nominations</a:t>
            </a:r>
            <a:r>
              <a:rPr lang="en-US" dirty="0"/>
              <a:t>. For any category, </a:t>
            </a:r>
            <a:r>
              <a:rPr lang="en-US" b="1" dirty="0"/>
              <a:t>only 15 voters have some knowledge</a:t>
            </a:r>
            <a:r>
              <a:rPr lang="en-US" dirty="0"/>
              <a:t>, represented by their probability of selecting the “correct” candidate in that category (so P = 0.25 means they have no knowledge).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category, the </a:t>
            </a:r>
            <a:r>
              <a:rPr lang="en-US" b="1" dirty="0"/>
              <a:t>15 experts are chosen at random </a:t>
            </a:r>
            <a:r>
              <a:rPr lang="en-US" dirty="0"/>
              <a:t>from the 50.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show the </a:t>
            </a:r>
            <a:r>
              <a:rPr lang="en-US" b="1" dirty="0"/>
              <a:t>expected number of correct decisions </a:t>
            </a:r>
            <a:r>
              <a:rPr lang="en-US" dirty="0"/>
              <a:t>(based on 50 simulations) for the consensus, as well as for the individuals. The error bars indicate one standard deviation.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see, for example, that </a:t>
            </a:r>
            <a:r>
              <a:rPr lang="en-US" b="1" dirty="0"/>
              <a:t>if the 15 informed for a category have a 50% chance of selecting the correct candidate, the consensus doubles the expected performance of an individual.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ABE27-AF41-224A-8EDE-060593730BAC}"/>
              </a:ext>
            </a:extLst>
          </p:cNvPr>
          <p:cNvSpPr/>
          <p:nvPr/>
        </p:nvSpPr>
        <p:spPr>
          <a:xfrm>
            <a:off x="5655312" y="222873"/>
            <a:ext cx="66527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Simulated academy awards voting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E8186-8DFB-7B41-A9C5-BF6082DEFDF6}"/>
              </a:ext>
            </a:extLst>
          </p:cNvPr>
          <p:cNvSpPr txBox="1"/>
          <p:nvPr/>
        </p:nvSpPr>
        <p:spPr>
          <a:xfrm>
            <a:off x="6173566" y="6062406"/>
            <a:ext cx="469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Elements of Statistical Learning, Figure 8.11</a:t>
            </a:r>
          </a:p>
        </p:txBody>
      </p:sp>
    </p:spTree>
    <p:extLst>
      <p:ext uri="{BB962C8B-B14F-4D97-AF65-F5344CB8AC3E}">
        <p14:creationId xmlns:p14="http://schemas.microsoft.com/office/powerpoint/2010/main" val="384120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Boosting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simple</a:t>
            </a:r>
          </a:p>
          <a:p>
            <a:pPr lvl="1"/>
            <a:r>
              <a:rPr lang="en-US" b="1" dirty="0"/>
              <a:t>Flexible</a:t>
            </a:r>
            <a:r>
              <a:rPr lang="en-US" dirty="0"/>
              <a:t>: can work with any weak learner</a:t>
            </a:r>
          </a:p>
          <a:p>
            <a:pPr lvl="1"/>
            <a:r>
              <a:rPr lang="en-US" dirty="0"/>
              <a:t>Handles </a:t>
            </a:r>
            <a:r>
              <a:rPr lang="en-US" b="1" dirty="0"/>
              <a:t>various feature types</a:t>
            </a:r>
          </a:p>
          <a:p>
            <a:pPr lvl="1"/>
            <a:r>
              <a:rPr lang="en-US" dirty="0"/>
              <a:t>Strong</a:t>
            </a:r>
            <a:r>
              <a:rPr lang="en-US" b="1" dirty="0"/>
              <a:t> theoretical foundations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Overfits </a:t>
            </a:r>
            <a:r>
              <a:rPr lang="en-US" dirty="0"/>
              <a:t>if weak learner is too complex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9757980-26D9-D647-8828-AE547DB8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05" y="3159125"/>
            <a:ext cx="4392868" cy="257968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54F90FA-7B36-B440-B56D-756809C8D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3092" y="1502907"/>
            <a:ext cx="6001281" cy="805319"/>
          </a:xfrm>
        </p:spPr>
      </p:pic>
    </p:spTree>
    <p:extLst>
      <p:ext uri="{BB962C8B-B14F-4D97-AF65-F5344CB8AC3E}">
        <p14:creationId xmlns:p14="http://schemas.microsoft.com/office/powerpoint/2010/main" val="9256051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EAF6-F587-D543-8481-C4C44F93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5FC9C-F416-3D4E-A6CB-0B8972D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731FE-7BBE-F74B-A710-7AFE9B1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627" r="66750"/>
          <a:stretch/>
        </p:blipFill>
        <p:spPr>
          <a:xfrm>
            <a:off x="838200" y="1690688"/>
            <a:ext cx="3378200" cy="379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2048B-4179-DA42-8CF4-9B6FDB296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2627" r="33375"/>
          <a:stretch/>
        </p:blipFill>
        <p:spPr>
          <a:xfrm>
            <a:off x="4508500" y="1690687"/>
            <a:ext cx="3378200" cy="37965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211DF-DAE8-AF40-8B3B-3D1BEE89474F}"/>
              </a:ext>
            </a:extLst>
          </p:cNvPr>
          <p:cNvGrpSpPr/>
          <p:nvPr/>
        </p:nvGrpSpPr>
        <p:grpSpPr>
          <a:xfrm>
            <a:off x="8178800" y="1690686"/>
            <a:ext cx="3378200" cy="3796507"/>
            <a:chOff x="8135587" y="2696368"/>
            <a:chExt cx="3378200" cy="3796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707FFA-51F5-2B48-80D9-5EE200C3C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6583" t="2475" r="167" b="152"/>
            <a:stretch/>
          </p:blipFill>
          <p:spPr>
            <a:xfrm>
              <a:off x="8135587" y="2696368"/>
              <a:ext cx="3378200" cy="37965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F9B11-8E0D-2649-81FA-4FF1D77A2819}"/>
                </a:ext>
              </a:extLst>
            </p:cNvPr>
            <p:cNvSpPr txBox="1"/>
            <p:nvPr/>
          </p:nvSpPr>
          <p:spPr>
            <a:xfrm>
              <a:off x="8433624" y="5399009"/>
              <a:ext cx="2782125" cy="830997"/>
            </a:xfrm>
            <a:prstGeom prst="rect">
              <a:avLst/>
            </a:prstGeom>
            <a:solidFill>
              <a:srgbClr val="C76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onaco" pitchFamily="2" charset="77"/>
                  <a:cs typeface="Consolas" panose="020B0609020204030204" pitchFamily="49" charset="0"/>
                </a:rPr>
                <a:t>complete training set over weighted data</a:t>
              </a:r>
            </a:p>
            <a:p>
              <a:endParaRPr lang="en-US" sz="1600" b="1" dirty="0">
                <a:solidFill>
                  <a:schemeClr val="bg1"/>
                </a:solidFill>
                <a:latin typeface="Monaco" pitchFamily="2" charset="77"/>
                <a:cs typeface="Consolas" panose="020B0609020204030204" pitchFamily="49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011E3-6766-5044-BDA1-3A20A34B874F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984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DA59-2B9F-BE41-9178-DAD48429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48F20-7ED2-4349-9853-B85606B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187A4-9A66-054D-A7E8-367F15DB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013" r="66625"/>
          <a:stretch/>
        </p:blipFill>
        <p:spPr>
          <a:xfrm>
            <a:off x="838200" y="1690688"/>
            <a:ext cx="3390900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B753A-A257-5A48-96FD-24D405BC7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3013" r="33250"/>
          <a:stretch/>
        </p:blipFill>
        <p:spPr>
          <a:xfrm>
            <a:off x="4486275" y="1690688"/>
            <a:ext cx="3390900" cy="37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140A2-291B-2544-87C9-EC6E04E5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6625" t="3014"/>
          <a:stretch/>
        </p:blipFill>
        <p:spPr>
          <a:xfrm>
            <a:off x="8134351" y="1690688"/>
            <a:ext cx="3390900" cy="3781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C09567-DCC3-1B48-8C7F-D44329CC832B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6331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BBE16-CF75-8B45-9455-F393E683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27" y="340518"/>
            <a:ext cx="10539873" cy="6176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1E12-3BB1-4648-8948-0686E72A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95AB5-9AD8-A64F-8A38-00F3B37FF09C}"/>
              </a:ext>
            </a:extLst>
          </p:cNvPr>
          <p:cNvSpPr txBox="1"/>
          <p:nvPr/>
        </p:nvSpPr>
        <p:spPr>
          <a:xfrm>
            <a:off x="4200463" y="6332815"/>
            <a:ext cx="376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Edith Law at U Waterloo</a:t>
            </a:r>
          </a:p>
        </p:txBody>
      </p:sp>
    </p:spTree>
    <p:extLst>
      <p:ext uri="{BB962C8B-B14F-4D97-AF65-F5344CB8AC3E}">
        <p14:creationId xmlns:p14="http://schemas.microsoft.com/office/powerpoint/2010/main" val="2184997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FD4-3EBD-2B40-BBF4-3CC8CE32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0629-C0D2-8D42-B527-9C9ABEDC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https://developers.google.com/machine-learning/data-prep/</a:t>
            </a:r>
            <a:endParaRPr lang="en-US" dirty="0"/>
          </a:p>
          <a:p>
            <a:r>
              <a:rPr lang="en-US" dirty="0">
                <a:hlinkClick r:id="rId3"/>
              </a:rPr>
              <a:t>https://developers.google.com/machine-learning/crash-course/representation/cleaning-data</a:t>
            </a:r>
            <a:endParaRPr lang="en-US" dirty="0"/>
          </a:p>
          <a:p>
            <a:r>
              <a:rPr lang="en-US" dirty="0">
                <a:hlinkClick r:id="rId4"/>
              </a:rPr>
              <a:t>https://developers.google.com/machine-learning/crash-course/feature-crosses/encoding-nonlinearity</a:t>
            </a:r>
            <a:endParaRPr lang="en-US" dirty="0"/>
          </a:p>
          <a:p>
            <a:r>
              <a:rPr lang="en-US" dirty="0">
                <a:hlinkClick r:id="rId5"/>
              </a:rPr>
              <a:t>https://developers.google.com/machine-learning/crash-course/feature-crosses/crossing-one-hot-vectors</a:t>
            </a:r>
            <a:endParaRPr lang="en-US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76153-E730-6D41-88F5-38045A77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7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: 				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marL="0" indent="0">
              <a:buNone/>
            </a:pPr>
            <a:r>
              <a:rPr lang="en-US" b="1" dirty="0"/>
              <a:t>Bootstrap</a:t>
            </a:r>
            <a:r>
              <a:rPr lang="en-US" dirty="0"/>
              <a:t> </a:t>
            </a:r>
            <a:r>
              <a:rPr lang="en-US" b="1" dirty="0"/>
              <a:t>Sample</a:t>
            </a:r>
            <a:r>
              <a:rPr lang="en-US" dirty="0"/>
              <a:t>: subsample of </a:t>
            </a:r>
            <a:r>
              <a:rPr lang="en-US" i="1" dirty="0"/>
              <a:t>S</a:t>
            </a:r>
            <a:r>
              <a:rPr lang="en-US" dirty="0"/>
              <a:t>, drawn </a:t>
            </a:r>
            <a:r>
              <a:rPr lang="en-US" b="1" dirty="0"/>
              <a:t>with replacement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F2C12-7E86-1841-9645-2E286A71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0005" y="2128603"/>
            <a:ext cx="9871987" cy="4541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FFBB9C-12F0-584D-9B49-4491B35BA493}"/>
              </a:ext>
            </a:extLst>
          </p:cNvPr>
          <p:cNvSpPr/>
          <p:nvPr/>
        </p:nvSpPr>
        <p:spPr>
          <a:xfrm>
            <a:off x="2748196" y="6408107"/>
            <a:ext cx="6695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https://towardsdatascience.com/ensemble-methods-bagging-boosting-and-stacking-c9214a10a205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742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ootstrap </a:t>
            </a:r>
            <a:r>
              <a:rPr lang="en-US" b="1" dirty="0"/>
              <a:t>Agg</a:t>
            </a:r>
            <a:r>
              <a:rPr lang="en-US" dirty="0"/>
              <a:t>regat</a:t>
            </a:r>
            <a:r>
              <a:rPr lang="en-US" b="1" dirty="0"/>
              <a:t>ing (Bagging)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70" y="1084718"/>
            <a:ext cx="7314659" cy="540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3632087" y="6435795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1080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D7C8-BADA-334E-B143-36F9CEA2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31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Aggregation:</a:t>
            </a:r>
          </a:p>
          <a:p>
            <a:r>
              <a:rPr lang="en-US" b="1" dirty="0"/>
              <a:t>Majority vote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Benefits:</a:t>
            </a:r>
          </a:p>
          <a:p>
            <a:r>
              <a:rPr lang="en-US" dirty="0"/>
              <a:t>Even if single model overfits, on average they will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68" y="1121571"/>
            <a:ext cx="6500463" cy="4802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6477856" y="5754730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93C53-5FB8-5048-8082-E7FDE99A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t="61344" r="23263" b="3846"/>
          <a:stretch/>
        </p:blipFill>
        <p:spPr>
          <a:xfrm>
            <a:off x="3483457" y="1314920"/>
            <a:ext cx="1463963" cy="16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with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0E9A8-F4E5-4546-9119-A12A7574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6" y="2127710"/>
            <a:ext cx="314325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6BC70-C5C7-BA4E-AC3A-3A42B47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6" y="1444847"/>
            <a:ext cx="4786993" cy="239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88D6D-D1F8-E146-B4E2-D7640D0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3" y="3901999"/>
            <a:ext cx="7347857" cy="2454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FAEB9-BDBB-9849-86F2-003BAFE9D0DD}"/>
              </a:ext>
            </a:extLst>
          </p:cNvPr>
          <p:cNvSpPr/>
          <p:nvPr/>
        </p:nvSpPr>
        <p:spPr>
          <a:xfrm>
            <a:off x="3688931" y="6410243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185287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bagged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266E3-DDA7-E947-B706-3D9A423F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4" y="1512786"/>
            <a:ext cx="5951604" cy="5345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0B6480-3D2A-E84B-9C10-DF969713909C}"/>
              </a:ext>
            </a:extLst>
          </p:cNvPr>
          <p:cNvSpPr/>
          <p:nvPr/>
        </p:nvSpPr>
        <p:spPr>
          <a:xfrm>
            <a:off x="7072351" y="1393778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Consensus</a:t>
            </a:r>
            <a:r>
              <a:rPr lang="en-US" sz="2400" b="1" dirty="0"/>
              <a:t>:</a:t>
            </a:r>
            <a:r>
              <a:rPr lang="en-US" sz="2400" dirty="0"/>
              <a:t> proportion of trees that predict a given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A301-B6B9-BD42-9DEA-E2802DB0D010}"/>
              </a:ext>
            </a:extLst>
          </p:cNvPr>
          <p:cNvSpPr/>
          <p:nvPr/>
        </p:nvSpPr>
        <p:spPr>
          <a:xfrm>
            <a:off x="7072351" y="2519248"/>
            <a:ext cx="4684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Probability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b-</a:t>
            </a:r>
            <a:r>
              <a:rPr lang="en-US" sz="2400" dirty="0" err="1"/>
              <a:t>th</a:t>
            </a:r>
            <a:r>
              <a:rPr lang="en-US" sz="2400" dirty="0"/>
              <a:t> tree, look at the leaf corresponding to test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proportion of the training data had the same label as test sample?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those proportions 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156CC-21E4-FC4F-8C07-25CD1F9A9232}"/>
              </a:ext>
            </a:extLst>
          </p:cNvPr>
          <p:cNvSpPr/>
          <p:nvPr/>
        </p:nvSpPr>
        <p:spPr>
          <a:xfrm>
            <a:off x="7072351" y="5306387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Prediction:</a:t>
            </a:r>
            <a:r>
              <a:rPr lang="en-US" sz="2400" dirty="0"/>
              <a:t> in both cases, predict class with highest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1786-3D57-404E-94EF-008C491E654E}"/>
              </a:ext>
            </a:extLst>
          </p:cNvPr>
          <p:cNvSpPr/>
          <p:nvPr/>
        </p:nvSpPr>
        <p:spPr>
          <a:xfrm>
            <a:off x="6096000" y="6488668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3735324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3928-E2D2-8F49-8189-23CAEC9A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Why does bagging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Single test data point, </a:t>
                </a:r>
                <a:r>
                  <a:rPr lang="en-US" b="1" dirty="0"/>
                  <a:t>x</a:t>
                </a:r>
                <a:r>
                  <a:rPr lang="en-US" dirty="0"/>
                  <a:t>, with true label 1</a:t>
                </a:r>
              </a:p>
              <a:p>
                <a:r>
                  <a:rPr lang="en-US" b="1" dirty="0"/>
                  <a:t>B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independent</a:t>
                </a:r>
                <a:r>
                  <a:rPr lang="en-US" dirty="0"/>
                  <a:t> classifiers,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Each classifier misclassifies </a:t>
                </a:r>
                <a:r>
                  <a:rPr lang="en-US" b="1" dirty="0"/>
                  <a:t>x</a:t>
                </a:r>
                <a:r>
                  <a:rPr lang="en-US" dirty="0"/>
                  <a:t> with probability </a:t>
                </a:r>
                <a:r>
                  <a:rPr lang="en-US" b="1" dirty="0"/>
                  <a:t>e </a:t>
                </a:r>
                <a:r>
                  <a:rPr lang="en-US" dirty="0"/>
                  <a:t>= 0.4,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b="1" dirty="0"/>
              </a:p>
              <a:p>
                <a:pPr/>
                <a:r>
                  <a:rPr lang="en-US" dirty="0"/>
                  <a:t>The bagged classifier predicts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en-US" dirty="0"/>
                  <a:t> is the number of votes for class 0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binomial</a:t>
                </a:r>
                <a:r>
                  <a:rPr lang="en-US" dirty="0"/>
                  <a:t> random variable</a:t>
                </a:r>
              </a:p>
              <a:p>
                <a:pPr/>
                <a:r>
                  <a:rPr lang="en-US" dirty="0"/>
                  <a:t>Probability of misclassification: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𝑃𝑟𝑜𝑏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  <a:blipFill>
                <a:blip r:embed="rId2"/>
                <a:stretch>
                  <a:fillRect l="-844" t="-2304" b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4306-B9A5-DC49-BB53-D0EE0891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836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1150</Words>
  <Application>Microsoft Macintosh PowerPoint</Application>
  <PresentationFormat>Widescreen</PresentationFormat>
  <Paragraphs>195</Paragraphs>
  <Slides>34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Cambria Math</vt:lpstr>
      <vt:lpstr>Consolas</vt:lpstr>
      <vt:lpstr>Monaco</vt:lpstr>
      <vt:lpstr>Office Theme</vt:lpstr>
      <vt:lpstr>Model and Feature Engineering</vt:lpstr>
      <vt:lpstr>Model Combination</vt:lpstr>
      <vt:lpstr>PowerPoint Presentation</vt:lpstr>
      <vt:lpstr>Bootstrap Sampling</vt:lpstr>
      <vt:lpstr>Bootstrap Aggregating (Bagging)</vt:lpstr>
      <vt:lpstr>Bagging</vt:lpstr>
      <vt:lpstr>Bagging with Decision Trees</vt:lpstr>
      <vt:lpstr>Predicting with bagged decision trees</vt:lpstr>
      <vt:lpstr>Why does bagging work?</vt:lpstr>
      <vt:lpstr>When should use Bagging?</vt:lpstr>
      <vt:lpstr>Final words on Bagging </vt:lpstr>
      <vt:lpstr>Random Forest</vt:lpstr>
      <vt:lpstr>Random Forest</vt:lpstr>
      <vt:lpstr>Example: Spam classification</vt:lpstr>
      <vt:lpstr>Random Forest: Feature Importance</vt:lpstr>
      <vt:lpstr>Final words on RF </vt:lpstr>
      <vt:lpstr>Boosting: “How May I Help You?”</vt:lpstr>
      <vt:lpstr>Boosting: “How May I Help You?”</vt:lpstr>
      <vt:lpstr>Boosting: A Toy Example</vt:lpstr>
      <vt:lpstr>Boosting: A Toy Example</vt:lpstr>
      <vt:lpstr>Boosting: A Toy Example</vt:lpstr>
      <vt:lpstr>Boosting: A Toy Example</vt:lpstr>
      <vt:lpstr>Boosting: A Toy Example</vt:lpstr>
      <vt:lpstr>Boosting in a Nutshell</vt:lpstr>
      <vt:lpstr>PowerPoint Presentation</vt:lpstr>
      <vt:lpstr>Example: Spam classification</vt:lpstr>
      <vt:lpstr>Finding Outliers with Boosting</vt:lpstr>
      <vt:lpstr>Boosting does not overfit in practice</vt:lpstr>
      <vt:lpstr>PowerPoint Presentation</vt:lpstr>
      <vt:lpstr>Final words on Boosting </vt:lpstr>
      <vt:lpstr>Comparing Ensembles: Data</vt:lpstr>
      <vt:lpstr>Comparing Ensembles: Training</vt:lpstr>
      <vt:lpstr>PowerPoint Presentation</vt:lpstr>
      <vt:lpstr>Data prep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and Feature Engineering</dc:title>
  <dc:creator>Khalil, Elias B</dc:creator>
  <cp:lastModifiedBy>Khalil, Elias B</cp:lastModifiedBy>
  <cp:revision>5</cp:revision>
  <dcterms:created xsi:type="dcterms:W3CDTF">2019-08-20T12:23:12Z</dcterms:created>
  <dcterms:modified xsi:type="dcterms:W3CDTF">2019-08-20T12:40:19Z</dcterms:modified>
</cp:coreProperties>
</file>